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Fraunces Extra Bold"/>
      <p:regular r:id="rId14"/>
    </p:embeddedFont>
    <p:embeddedFont>
      <p:font typeface="Fraunces Extra Bold"/>
      <p:regular r:id="rId15"/>
    </p:embeddedFont>
    <p:embeddedFont>
      <p:font typeface="Nobile"/>
      <p:regular r:id="rId16"/>
    </p:embeddedFont>
    <p:embeddedFont>
      <p:font typeface="Nobile"/>
      <p:regular r:id="rId17"/>
    </p:embeddedFont>
    <p:embeddedFont>
      <p:font typeface="Nobile"/>
      <p:regular r:id="rId18"/>
    </p:embeddedFont>
    <p:embeddedFont>
      <p:font typeface="Nobile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3-1.png>
</file>

<file path=ppt/media/image-3-2.png>
</file>

<file path=ppt/media/image-3-3.png>
</file>

<file path=ppt/media/image-3-4.png>
</file>

<file path=ppt/media/image-5-1.png>
</file>

<file path=ppt/media/image-5-2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16404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Detecting AI-Generated Text with Classic ML and Transformers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515421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SEA820 Final Project – Natural Language Processing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69499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Fahad Ali Khan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623577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 Software Engineering, Seneca Polytechnic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6776561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August 2025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135" y="508516"/>
            <a:ext cx="7664529" cy="1155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Why Detecting AI-Generated Text Matters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226135" y="1941552"/>
            <a:ext cx="7664529" cy="1183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rapid adoption of Large Language Models (LLMs) like GPT has brought unprecedented capabilities but also significant challenges, especially in distinguishing authentic human-written content from machine-generated text. This distinction is crucial across multiple domains.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226135" y="3332559"/>
            <a:ext cx="3739753" cy="1998464"/>
          </a:xfrm>
          <a:prstGeom prst="roundRect">
            <a:avLst>
              <a:gd name="adj" fmla="val 5491"/>
            </a:avLst>
          </a:prstGeom>
          <a:solidFill>
            <a:srgbClr val="FAFFFA"/>
          </a:solidFill>
          <a:ln w="22860">
            <a:solidFill>
              <a:srgbClr val="438951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03275" y="3332559"/>
            <a:ext cx="91440" cy="1998464"/>
          </a:xfrm>
          <a:prstGeom prst="roundRect">
            <a:avLst>
              <a:gd name="adj" fmla="val 182033"/>
            </a:avLst>
          </a:prstGeom>
          <a:solidFill>
            <a:srgbClr val="438951"/>
          </a:solidFill>
          <a:ln/>
        </p:spPr>
      </p:sp>
      <p:sp>
        <p:nvSpPr>
          <p:cNvPr id="7" name="Text 4"/>
          <p:cNvSpPr/>
          <p:nvPr/>
        </p:nvSpPr>
        <p:spPr>
          <a:xfrm>
            <a:off x="6502479" y="3540323"/>
            <a:ext cx="2311718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Academic Integrity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502479" y="3940254"/>
            <a:ext cx="3255645" cy="1183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Ensuring originality in student submissions and preventing plagiarism in an era of advanced AI tools.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10150793" y="3332559"/>
            <a:ext cx="3739872" cy="1998464"/>
          </a:xfrm>
          <a:prstGeom prst="roundRect">
            <a:avLst>
              <a:gd name="adj" fmla="val 5491"/>
            </a:avLst>
          </a:prstGeom>
          <a:solidFill>
            <a:srgbClr val="FAFFFA"/>
          </a:solidFill>
          <a:ln w="22860">
            <a:solidFill>
              <a:srgbClr val="438951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10127933" y="3332559"/>
            <a:ext cx="91440" cy="1998464"/>
          </a:xfrm>
          <a:prstGeom prst="roundRect">
            <a:avLst>
              <a:gd name="adj" fmla="val 182033"/>
            </a:avLst>
          </a:prstGeom>
          <a:solidFill>
            <a:srgbClr val="438951"/>
          </a:solidFill>
          <a:ln/>
        </p:spPr>
      </p:sp>
      <p:sp>
        <p:nvSpPr>
          <p:cNvPr id="11" name="Text 8"/>
          <p:cNvSpPr/>
          <p:nvPr/>
        </p:nvSpPr>
        <p:spPr>
          <a:xfrm>
            <a:off x="10427137" y="3540323"/>
            <a:ext cx="2365534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Content Moderation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10427137" y="3940254"/>
            <a:ext cx="3255764" cy="887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Identifying and mitigating harmful or deceptive AI-generated content on online platforms.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226135" y="5515928"/>
            <a:ext cx="7664529" cy="1406962"/>
          </a:xfrm>
          <a:prstGeom prst="roundRect">
            <a:avLst>
              <a:gd name="adj" fmla="val 7799"/>
            </a:avLst>
          </a:prstGeom>
          <a:solidFill>
            <a:srgbClr val="FAFFFA"/>
          </a:solidFill>
          <a:ln w="22860">
            <a:solidFill>
              <a:srgbClr val="438951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203275" y="5515928"/>
            <a:ext cx="91440" cy="1406962"/>
          </a:xfrm>
          <a:prstGeom prst="roundRect">
            <a:avLst>
              <a:gd name="adj" fmla="val 182033"/>
            </a:avLst>
          </a:prstGeom>
          <a:solidFill>
            <a:srgbClr val="438951"/>
          </a:solidFill>
          <a:ln/>
        </p:spPr>
      </p:sp>
      <p:sp>
        <p:nvSpPr>
          <p:cNvPr id="15" name="Text 12"/>
          <p:cNvSpPr/>
          <p:nvPr/>
        </p:nvSpPr>
        <p:spPr>
          <a:xfrm>
            <a:off x="6502479" y="5723692"/>
            <a:ext cx="3220283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Misinformation Prevention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6502479" y="6123623"/>
            <a:ext cx="7180421" cy="591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Combating the spread of fabricated news and narratives that can be rapidly scaled by AI.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6226135" y="7130891"/>
            <a:ext cx="7664529" cy="591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project directly addresses this challenge, aiming to provide robust solutions for a safer digital and academic environment.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8669" y="667703"/>
            <a:ext cx="4867156" cy="608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Our Objectives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778669" y="1665446"/>
            <a:ext cx="13073063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project sought to develop and rigorously evaluate models capable of distinguishing between human and AI-generated text, with a focus on understanding their practical implications.</a:t>
            </a:r>
            <a:endParaRPr lang="en-US" sz="1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8669" y="2507337"/>
            <a:ext cx="973336" cy="15500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46672" y="2702004"/>
            <a:ext cx="2454116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Model Development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946672" y="3123009"/>
            <a:ext cx="11905059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Baseline Model: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Implement a Logistic Regression classifier with TF-IDF features.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1946672" y="3551277"/>
            <a:ext cx="11905059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Transformer Model: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Fine-tune DistilBERT for enhanced performance.</a:t>
            </a:r>
            <a:endParaRPr lang="en-US" sz="15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69" y="4057412"/>
            <a:ext cx="973336" cy="116812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946672" y="4252079"/>
            <a:ext cx="2526506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Rigorous Evaluation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1946672" y="4673084"/>
            <a:ext cx="11905059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Assess both models using key metrics: accuracy, precision, recall, and F1-score to understand their strengths and weaknesses.</a:t>
            </a:r>
            <a:endParaRPr lang="en-US" sz="15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69" y="5225534"/>
            <a:ext cx="973336" cy="116812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946672" y="5420201"/>
            <a:ext cx="2433518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Error Analysis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1946672" y="5841206"/>
            <a:ext cx="11905059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Conduct a detailed examination of misclassifications to identify patterns and underlying reasons for model errors.</a:t>
            </a:r>
            <a:endParaRPr lang="en-US" sz="150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669" y="6393656"/>
            <a:ext cx="973336" cy="116812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946672" y="6588323"/>
            <a:ext cx="2811423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Ethical Considerations</a:t>
            </a:r>
            <a:endParaRPr lang="en-US" sz="1900" dirty="0"/>
          </a:p>
        </p:txBody>
      </p:sp>
      <p:sp>
        <p:nvSpPr>
          <p:cNvPr id="16" name="Text 10"/>
          <p:cNvSpPr/>
          <p:nvPr/>
        </p:nvSpPr>
        <p:spPr>
          <a:xfrm>
            <a:off x="1946672" y="7009328"/>
            <a:ext cx="11905059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Discuss the broader societal implications, potential biases, and responsible deployment strategies for AI text detection.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7473"/>
            <a:ext cx="62610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How We Built the Models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5438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methodology involved developing and training two distinct models: a classical machine learning baseline and a more advanced transformer-based approach.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811066"/>
            <a:ext cx="609028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Baseline Model: Logistic Regression with TF-IDF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3319582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model leveraged traditional NLP techniques for text representation and classification.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133255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Preprocessing: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Text was tokenized, common stopwords removed, and then converted into numerical vectors using Term Frequency-Inverse Document Frequency (TF-IDF).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155287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Classifier: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 Logistic Regression model was trained on these TF-IDF features.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859780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Training Time: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Approximately 2–3 minutes, making it efficient for quick prototyping.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2811066"/>
            <a:ext cx="546842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Transformer Model: Fine-tuned DistilBERT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564874" y="3319582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a more sophisticated approach, we utilized a pre-trained transformer model.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413325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Architecture: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DistilBERT, a lighter and faster version of BERT, was chosen for fine-tuning.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483774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Framework: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Fine-tuning was performed using the Hugging Face Trainer API, simplifying the process.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5542240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Parameters: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Texts were truncated to a maximum length of 256 tokens, and a batch size of 16 was used during training.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624673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Training Time: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Approximately 1.5 hours, reflecting the increased computational complexity of transformer models.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717446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Pipeline:</a:t>
            </a:r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Data → Preprocessing → Model Training → Evaluation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6611" y="348258"/>
            <a:ext cx="3419951" cy="395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Performance Metrics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506611" y="997387"/>
            <a:ext cx="136171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evaluation clearly demonstrated the superior performance of the transformer model across all key metrics.</a:t>
            </a:r>
            <a:endParaRPr lang="en-US" sz="950" dirty="0"/>
          </a:p>
        </p:txBody>
      </p:sp>
      <p:sp>
        <p:nvSpPr>
          <p:cNvPr id="4" name="Shape 2"/>
          <p:cNvSpPr/>
          <p:nvPr/>
        </p:nvSpPr>
        <p:spPr>
          <a:xfrm>
            <a:off x="506611" y="1342430"/>
            <a:ext cx="13617178" cy="1124664"/>
          </a:xfrm>
          <a:prstGeom prst="roundRect">
            <a:avLst>
              <a:gd name="adj" fmla="val 1013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14231" y="1350050"/>
            <a:ext cx="13601938" cy="3698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641271" y="1433632"/>
            <a:ext cx="2463403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Model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3365421" y="1433632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Accuracy</a:t>
            </a:r>
            <a:endParaRPr lang="en-US" sz="950" dirty="0"/>
          </a:p>
        </p:txBody>
      </p:sp>
      <p:sp>
        <p:nvSpPr>
          <p:cNvPr id="8" name="Text 6"/>
          <p:cNvSpPr/>
          <p:nvPr/>
        </p:nvSpPr>
        <p:spPr>
          <a:xfrm>
            <a:off x="5541645" y="1433632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Precision</a:t>
            </a:r>
            <a:endParaRPr lang="en-US" sz="950" dirty="0"/>
          </a:p>
        </p:txBody>
      </p:sp>
      <p:sp>
        <p:nvSpPr>
          <p:cNvPr id="9" name="Text 7"/>
          <p:cNvSpPr/>
          <p:nvPr/>
        </p:nvSpPr>
        <p:spPr>
          <a:xfrm>
            <a:off x="7717869" y="1433632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Recall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9894094" y="1433632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F1-score</a:t>
            </a:r>
            <a:endParaRPr lang="en-US" sz="950" dirty="0"/>
          </a:p>
        </p:txBody>
      </p:sp>
      <p:sp>
        <p:nvSpPr>
          <p:cNvPr id="11" name="Text 9"/>
          <p:cNvSpPr/>
          <p:nvPr/>
        </p:nvSpPr>
        <p:spPr>
          <a:xfrm>
            <a:off x="12070318" y="1433632"/>
            <a:ext cx="191928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Train Time</a:t>
            </a:r>
            <a:endParaRPr lang="en-US" sz="950" dirty="0"/>
          </a:p>
        </p:txBody>
      </p:sp>
      <p:sp>
        <p:nvSpPr>
          <p:cNvPr id="12" name="Shape 10"/>
          <p:cNvSpPr/>
          <p:nvPr/>
        </p:nvSpPr>
        <p:spPr>
          <a:xfrm>
            <a:off x="514231" y="1719858"/>
            <a:ext cx="13601938" cy="36980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41271" y="1803440"/>
            <a:ext cx="2463403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Baseline</a:t>
            </a:r>
            <a:endParaRPr lang="en-US" sz="950" dirty="0"/>
          </a:p>
        </p:txBody>
      </p:sp>
      <p:sp>
        <p:nvSpPr>
          <p:cNvPr id="14" name="Text 12"/>
          <p:cNvSpPr/>
          <p:nvPr/>
        </p:nvSpPr>
        <p:spPr>
          <a:xfrm>
            <a:off x="3365421" y="1803440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99.7%</a:t>
            </a:r>
            <a:endParaRPr lang="en-US" sz="950" dirty="0"/>
          </a:p>
        </p:txBody>
      </p:sp>
      <p:sp>
        <p:nvSpPr>
          <p:cNvPr id="15" name="Text 13"/>
          <p:cNvSpPr/>
          <p:nvPr/>
        </p:nvSpPr>
        <p:spPr>
          <a:xfrm>
            <a:off x="5541645" y="1803440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99.83%</a:t>
            </a:r>
            <a:endParaRPr lang="en-US" sz="950" dirty="0"/>
          </a:p>
        </p:txBody>
      </p:sp>
      <p:sp>
        <p:nvSpPr>
          <p:cNvPr id="16" name="Text 14"/>
          <p:cNvSpPr/>
          <p:nvPr/>
        </p:nvSpPr>
        <p:spPr>
          <a:xfrm>
            <a:off x="7717869" y="1803440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99.36%</a:t>
            </a:r>
            <a:endParaRPr lang="en-US" sz="950" dirty="0"/>
          </a:p>
        </p:txBody>
      </p:sp>
      <p:sp>
        <p:nvSpPr>
          <p:cNvPr id="17" name="Text 15"/>
          <p:cNvSpPr/>
          <p:nvPr/>
        </p:nvSpPr>
        <p:spPr>
          <a:xfrm>
            <a:off x="9894094" y="1803440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99.59%</a:t>
            </a:r>
            <a:endParaRPr lang="en-US" sz="950" dirty="0"/>
          </a:p>
        </p:txBody>
      </p:sp>
      <p:sp>
        <p:nvSpPr>
          <p:cNvPr id="18" name="Text 16"/>
          <p:cNvSpPr/>
          <p:nvPr/>
        </p:nvSpPr>
        <p:spPr>
          <a:xfrm>
            <a:off x="12070318" y="1803440"/>
            <a:ext cx="191928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~2–3 min</a:t>
            </a:r>
            <a:endParaRPr lang="en-US" sz="950" dirty="0"/>
          </a:p>
        </p:txBody>
      </p:sp>
      <p:sp>
        <p:nvSpPr>
          <p:cNvPr id="19" name="Shape 17"/>
          <p:cNvSpPr/>
          <p:nvPr/>
        </p:nvSpPr>
        <p:spPr>
          <a:xfrm>
            <a:off x="514231" y="2089666"/>
            <a:ext cx="13601938" cy="3698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41271" y="2173248"/>
            <a:ext cx="2463403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DistilBERT</a:t>
            </a:r>
            <a:endParaRPr lang="en-US" sz="950" dirty="0"/>
          </a:p>
        </p:txBody>
      </p:sp>
      <p:sp>
        <p:nvSpPr>
          <p:cNvPr id="21" name="Text 19"/>
          <p:cNvSpPr/>
          <p:nvPr/>
        </p:nvSpPr>
        <p:spPr>
          <a:xfrm>
            <a:off x="3365421" y="2173248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99.75%</a:t>
            </a:r>
            <a:endParaRPr lang="en-US" sz="950" dirty="0"/>
          </a:p>
        </p:txBody>
      </p:sp>
      <p:sp>
        <p:nvSpPr>
          <p:cNvPr id="22" name="Text 20"/>
          <p:cNvSpPr/>
          <p:nvPr/>
        </p:nvSpPr>
        <p:spPr>
          <a:xfrm>
            <a:off x="5541645" y="2173248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99.80%</a:t>
            </a:r>
            <a:endParaRPr lang="en-US" sz="950" dirty="0"/>
          </a:p>
        </p:txBody>
      </p:sp>
      <p:sp>
        <p:nvSpPr>
          <p:cNvPr id="23" name="Text 21"/>
          <p:cNvSpPr/>
          <p:nvPr/>
        </p:nvSpPr>
        <p:spPr>
          <a:xfrm>
            <a:off x="7717869" y="2173248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99.33%</a:t>
            </a:r>
            <a:endParaRPr lang="en-US" sz="950" dirty="0"/>
          </a:p>
        </p:txBody>
      </p:sp>
      <p:sp>
        <p:nvSpPr>
          <p:cNvPr id="24" name="Text 22"/>
          <p:cNvSpPr/>
          <p:nvPr/>
        </p:nvSpPr>
        <p:spPr>
          <a:xfrm>
            <a:off x="9894094" y="2173248"/>
            <a:ext cx="19154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99.66%</a:t>
            </a:r>
            <a:endParaRPr lang="en-US" sz="950" dirty="0"/>
          </a:p>
        </p:txBody>
      </p:sp>
      <p:sp>
        <p:nvSpPr>
          <p:cNvPr id="25" name="Text 23"/>
          <p:cNvSpPr/>
          <p:nvPr/>
        </p:nvSpPr>
        <p:spPr>
          <a:xfrm>
            <a:off x="12070318" y="2173248"/>
            <a:ext cx="191928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~1.5 hrs</a:t>
            </a:r>
            <a:endParaRPr lang="en-US" sz="950" dirty="0"/>
          </a:p>
        </p:txBody>
      </p:sp>
      <p:sp>
        <p:nvSpPr>
          <p:cNvPr id="26" name="Text 24"/>
          <p:cNvSpPr/>
          <p:nvPr/>
        </p:nvSpPr>
        <p:spPr>
          <a:xfrm>
            <a:off x="506611" y="2609493"/>
            <a:ext cx="13617178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DistilBERT model is the same as the Logistic Regression baseline. .</a:t>
            </a:r>
            <a:endParaRPr lang="en-US" sz="950" dirty="0"/>
          </a:p>
        </p:txBody>
      </p:sp>
      <p:sp>
        <p:nvSpPr>
          <p:cNvPr id="27" name="Text 25"/>
          <p:cNvSpPr/>
          <p:nvPr/>
        </p:nvSpPr>
        <p:spPr>
          <a:xfrm>
            <a:off x="2771537" y="3081099"/>
            <a:ext cx="2124075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Baseline Confusion Matrix</a:t>
            </a:r>
            <a:endParaRPr lang="en-US" sz="1200" dirty="0"/>
          </a:p>
        </p:txBody>
      </p:sp>
      <p:pic>
        <p:nvPicPr>
          <p:cNvPr id="2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611" y="3421380"/>
            <a:ext cx="5770126" cy="4327565"/>
          </a:xfrm>
          <a:prstGeom prst="rect">
            <a:avLst/>
          </a:prstGeom>
        </p:spPr>
      </p:pic>
      <p:sp>
        <p:nvSpPr>
          <p:cNvPr id="29" name="Text 26"/>
          <p:cNvSpPr/>
          <p:nvPr/>
        </p:nvSpPr>
        <p:spPr>
          <a:xfrm>
            <a:off x="9627275" y="3081099"/>
            <a:ext cx="2354104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DistilBERT Confusion Matrix</a:t>
            </a:r>
            <a:endParaRPr lang="en-US" sz="1200" dirty="0"/>
          </a:p>
        </p:txBody>
      </p:sp>
      <p:pic>
        <p:nvPicPr>
          <p:cNvPr id="3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363" y="3421380"/>
            <a:ext cx="5048845" cy="43275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4717" y="408980"/>
            <a:ext cx="5318879" cy="464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Where the Models Struggled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594717" y="1096566"/>
            <a:ext cx="7954566" cy="475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Despite high overall performance, both models exhibited specific challenges, particularly with texts that blurred the lines between human and AI characteristics.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717" y="1962507"/>
            <a:ext cx="7954566" cy="2302788"/>
          </a:xfrm>
          <a:prstGeom prst="roundRect">
            <a:avLst>
              <a:gd name="adj" fmla="val 3177"/>
            </a:avLst>
          </a:prstGeom>
          <a:solidFill>
            <a:srgbClr val="FAFFFA"/>
          </a:solidFill>
          <a:ln/>
        </p:spPr>
      </p:sp>
      <p:sp>
        <p:nvSpPr>
          <p:cNvPr id="6" name="Shape 3"/>
          <p:cNvSpPr/>
          <p:nvPr/>
        </p:nvSpPr>
        <p:spPr>
          <a:xfrm>
            <a:off x="594717" y="1947267"/>
            <a:ext cx="7954566" cy="60960"/>
          </a:xfrm>
          <a:prstGeom prst="roundRect">
            <a:avLst>
              <a:gd name="adj" fmla="val 219519"/>
            </a:avLst>
          </a:prstGeom>
          <a:solidFill>
            <a:srgbClr val="438951"/>
          </a:solidFill>
          <a:ln/>
        </p:spPr>
      </p:sp>
      <p:sp>
        <p:nvSpPr>
          <p:cNvPr id="7" name="Shape 4"/>
          <p:cNvSpPr/>
          <p:nvPr/>
        </p:nvSpPr>
        <p:spPr>
          <a:xfrm>
            <a:off x="4348996" y="1739503"/>
            <a:ext cx="446008" cy="446008"/>
          </a:xfrm>
          <a:prstGeom prst="roundRect">
            <a:avLst>
              <a:gd name="adj" fmla="val 205019"/>
            </a:avLst>
          </a:prstGeom>
          <a:solidFill>
            <a:srgbClr val="438951"/>
          </a:solidFill>
          <a:ln/>
        </p:spPr>
      </p:sp>
      <p:sp>
        <p:nvSpPr>
          <p:cNvPr id="8" name="Text 5"/>
          <p:cNvSpPr/>
          <p:nvPr/>
        </p:nvSpPr>
        <p:spPr>
          <a:xfrm>
            <a:off x="4482822" y="1850946"/>
            <a:ext cx="178356" cy="223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758547" y="2334220"/>
            <a:ext cx="1858566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False Positives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58547" y="2655689"/>
            <a:ext cx="7626906" cy="475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Human-written text that was misclassified as AI-generated. This often occurred with highly formal, structured, or objective human writing.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981551" y="3298627"/>
            <a:ext cx="7403902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"The comprehensive analysis of the proposed economic model indicates a significant positive correlation between investment in renewable energy and long-term GDP growth across developed nations, supporting the hypothesis of sustainable economic development through green initiatives."</a:t>
            </a:r>
            <a:endParaRPr lang="en-US" sz="1150" dirty="0"/>
          </a:p>
        </p:txBody>
      </p:sp>
      <p:sp>
        <p:nvSpPr>
          <p:cNvPr id="12" name="Shape 9"/>
          <p:cNvSpPr/>
          <p:nvPr/>
        </p:nvSpPr>
        <p:spPr>
          <a:xfrm>
            <a:off x="758547" y="3298627"/>
            <a:ext cx="15240" cy="713661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3" name="Shape 10"/>
          <p:cNvSpPr/>
          <p:nvPr/>
        </p:nvSpPr>
        <p:spPr>
          <a:xfrm>
            <a:off x="594717" y="4636889"/>
            <a:ext cx="7954566" cy="2302788"/>
          </a:xfrm>
          <a:prstGeom prst="roundRect">
            <a:avLst>
              <a:gd name="adj" fmla="val 3177"/>
            </a:avLst>
          </a:prstGeom>
          <a:solidFill>
            <a:srgbClr val="FAFFFA"/>
          </a:solidFill>
          <a:ln/>
        </p:spPr>
      </p:sp>
      <p:sp>
        <p:nvSpPr>
          <p:cNvPr id="14" name="Shape 11"/>
          <p:cNvSpPr/>
          <p:nvPr/>
        </p:nvSpPr>
        <p:spPr>
          <a:xfrm>
            <a:off x="594717" y="4621649"/>
            <a:ext cx="7954566" cy="60960"/>
          </a:xfrm>
          <a:prstGeom prst="roundRect">
            <a:avLst>
              <a:gd name="adj" fmla="val 219519"/>
            </a:avLst>
          </a:prstGeom>
          <a:solidFill>
            <a:srgbClr val="438951"/>
          </a:solidFill>
          <a:ln/>
        </p:spPr>
      </p:sp>
      <p:sp>
        <p:nvSpPr>
          <p:cNvPr id="15" name="Shape 12"/>
          <p:cNvSpPr/>
          <p:nvPr/>
        </p:nvSpPr>
        <p:spPr>
          <a:xfrm>
            <a:off x="4348996" y="4413885"/>
            <a:ext cx="446008" cy="446008"/>
          </a:xfrm>
          <a:prstGeom prst="roundRect">
            <a:avLst>
              <a:gd name="adj" fmla="val 205019"/>
            </a:avLst>
          </a:prstGeom>
          <a:solidFill>
            <a:srgbClr val="438951"/>
          </a:solidFill>
          <a:ln/>
        </p:spPr>
      </p:sp>
      <p:sp>
        <p:nvSpPr>
          <p:cNvPr id="16" name="Text 13"/>
          <p:cNvSpPr/>
          <p:nvPr/>
        </p:nvSpPr>
        <p:spPr>
          <a:xfrm>
            <a:off x="4482822" y="4525328"/>
            <a:ext cx="178356" cy="223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758547" y="5008602"/>
            <a:ext cx="1858566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False Negatives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758547" y="5330071"/>
            <a:ext cx="7626906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AI-generated text that was misclassified as human-written. These instances often included AI outputs that intentionally or unintentionally incorporated human-like "errors," informal language, or nuanced expressions.</a:t>
            </a:r>
            <a:endParaRPr lang="en-US" sz="1150" dirty="0"/>
          </a:p>
        </p:txBody>
      </p:sp>
      <p:sp>
        <p:nvSpPr>
          <p:cNvPr id="19" name="Text 16"/>
          <p:cNvSpPr/>
          <p:nvPr/>
        </p:nvSpPr>
        <p:spPr>
          <a:xfrm>
            <a:off x="981551" y="6210895"/>
            <a:ext cx="7403902" cy="475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"So, like, I was just trying to finish this report, and the computer kept, you know, freezing up on me. It was super annoying, kinda made me wanna just give up, honestly."</a:t>
            </a:r>
            <a:endParaRPr lang="en-US" sz="1150" dirty="0"/>
          </a:p>
        </p:txBody>
      </p:sp>
      <p:sp>
        <p:nvSpPr>
          <p:cNvPr id="20" name="Shape 17"/>
          <p:cNvSpPr/>
          <p:nvPr/>
        </p:nvSpPr>
        <p:spPr>
          <a:xfrm>
            <a:off x="758547" y="6210895"/>
            <a:ext cx="15240" cy="475774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21" name="Text 18"/>
          <p:cNvSpPr/>
          <p:nvPr/>
        </p:nvSpPr>
        <p:spPr>
          <a:xfrm>
            <a:off x="594717" y="7106841"/>
            <a:ext cx="7954566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hypothesis is that short texts and those with a neutral or ambiguous tone are particularly challenging for both models. Future work could explore incorporating stylistic features or contextual information to improve classification in these edge cases.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830" y="802243"/>
            <a:ext cx="4611648" cy="576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Ethics &amp; Next Steps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37830" y="1747480"/>
            <a:ext cx="13154739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Deploying AI detection tools requires careful consideration of their broader societal impact, alongside a roadmap for continuous improvement.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737830" y="2434471"/>
            <a:ext cx="3170872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Ethical Considerations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737830" y="2907149"/>
            <a:ext cx="6352342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False Accusations: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The risk of incorrectly flagging human-written content can lead to severe consequences for individuals.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37830" y="3561755"/>
            <a:ext cx="6352342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Bias: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Models may exhibit bias against non-native speakers or certain writing styles, leading to unfair outcomes.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37830" y="4216360"/>
            <a:ext cx="6352342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Misuse: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Potential for surveillance or censorship beyond intended applications.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37830" y="4990862"/>
            <a:ext cx="2468285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Mitigation Strategies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37830" y="5463540"/>
            <a:ext cx="6352342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Continuous Retraining: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Regularly update models with new data to adapt to evolving AI-generated text patterns.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737830" y="6118146"/>
            <a:ext cx="6352342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Transparency: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Clearly communicate model limitations and confidence scores.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37830" y="6772751"/>
            <a:ext cx="6352342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Human Review: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Implement mandatory human oversight for all flagged content to ensure fairness and accuracy.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47848" y="2434471"/>
            <a:ext cx="3672364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Conclusion &amp; Future Directions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7824549" y="2930247"/>
            <a:ext cx="6075640" cy="885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While our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Transformer model (DistilBERT)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delivered significantly higher accuracy in detecting AI-generated text, it demands greater computational resources and training time.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7824549" y="3981331"/>
            <a:ext cx="6075640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Logistic Regression baseline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though less accurate, offers a quick and lightweight alternative for specific scenarios.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7547848" y="2930247"/>
            <a:ext cx="22860" cy="1641158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6" name="Text 14"/>
          <p:cNvSpPr/>
          <p:nvPr/>
        </p:nvSpPr>
        <p:spPr>
          <a:xfrm>
            <a:off x="7547848" y="4778931"/>
            <a:ext cx="6352342" cy="1180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future research, we aim to explore more advanced transformer architectures like RoBERTa for improved performance, alongside investigating lightweight models suitable for faster and more efficient deployment in real-world applications.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2025-08-10T02:16:13Z</dcterms:created>
  <dcterms:modified xsi:type="dcterms:W3CDTF">2025-08-10T02:16:13Z</dcterms:modified>
</cp:coreProperties>
</file>